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8" r:id="rId10"/>
    <p:sldId id="269" r:id="rId11"/>
    <p:sldId id="264" r:id="rId12"/>
    <p:sldId id="258" r:id="rId13"/>
  </p:sldIdLst>
  <p:sldSz cx="9144000" cy="5143500" type="screen16x9"/>
  <p:notesSz cx="6858000" cy="9144000"/>
  <p:embeddedFontLst>
    <p:embeddedFont>
      <p:font typeface="Roboto" pitchFamily="2" charset="0"/>
      <p:regular r:id="rId15"/>
      <p:bold r:id="rId16"/>
      <p:italic r:id="rId17"/>
      <p:boldItalic r:id="rId18"/>
    </p:embeddedFont>
    <p:embeddedFont>
      <p:font typeface="Roboto Black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AFF"/>
    <a:srgbClr val="E6E6E6"/>
    <a:srgbClr val="F25603"/>
    <a:srgbClr val="F35501"/>
    <a:srgbClr val="EC84B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6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493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dec9bfd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adec9bfd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38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44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22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41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25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65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ec9bfd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ec9bfd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21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36B951F5-0774-41E8-92A9-9ED6F2A3C0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9" t="15555" r="998" b="12827"/>
          <a:stretch/>
        </p:blipFill>
        <p:spPr>
          <a:xfrm>
            <a:off x="448179" y="971681"/>
            <a:ext cx="3700742" cy="1277503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357A7FFD-5AEE-4D59-A968-2A83AC043021}"/>
              </a:ext>
            </a:extLst>
          </p:cNvPr>
          <p:cNvSpPr/>
          <p:nvPr/>
        </p:nvSpPr>
        <p:spPr>
          <a:xfrm>
            <a:off x="2778969" y="1774206"/>
            <a:ext cx="1547371" cy="1528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26629F-CABD-4B59-9B1F-7BA174D7D4F7}"/>
              </a:ext>
            </a:extLst>
          </p:cNvPr>
          <p:cNvSpPr/>
          <p:nvPr/>
        </p:nvSpPr>
        <p:spPr>
          <a:xfrm>
            <a:off x="270760" y="2183269"/>
            <a:ext cx="1967473" cy="424815"/>
          </a:xfrm>
          <a:prstGeom prst="rect">
            <a:avLst/>
          </a:prstGeom>
          <a:solidFill>
            <a:srgbClr val="E6E6E6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AGRADECIMENTOS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02594" y="2831935"/>
            <a:ext cx="4169406" cy="1528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b="1" dirty="0">
                <a:solidFill>
                  <a:srgbClr val="0B4AFF"/>
                </a:solidFill>
              </a:rPr>
              <a:t>Agradecemos à </a:t>
            </a:r>
            <a:br>
              <a:rPr lang="pt-BR" b="1" dirty="0">
                <a:solidFill>
                  <a:srgbClr val="0B4AFF"/>
                </a:solidFill>
              </a:rPr>
            </a:br>
            <a:r>
              <a:rPr lang="pt-BR" b="1" dirty="0">
                <a:solidFill>
                  <a:srgbClr val="0B4AFF"/>
                </a:solidFill>
              </a:rPr>
              <a:t>Profa. Elizabeth </a:t>
            </a:r>
            <a:r>
              <a:rPr lang="pt-BR" b="1" dirty="0" err="1">
                <a:solidFill>
                  <a:srgbClr val="0B4AFF"/>
                </a:solidFill>
              </a:rPr>
              <a:t>Daher</a:t>
            </a:r>
            <a:r>
              <a:rPr lang="pt-BR" b="1" dirty="0">
                <a:solidFill>
                  <a:srgbClr val="0B4AFF"/>
                </a:solidFill>
              </a:rPr>
              <a:t>, </a:t>
            </a:r>
            <a:br>
              <a:rPr lang="pt-BR" b="1" dirty="0">
                <a:solidFill>
                  <a:srgbClr val="0B4AFF"/>
                </a:solidFill>
              </a:rPr>
            </a:br>
            <a:r>
              <a:rPr lang="pt-BR" b="1" dirty="0">
                <a:solidFill>
                  <a:srgbClr val="0B4AFF"/>
                </a:solidFill>
              </a:rPr>
              <a:t>Pró-Reitora de Extensão da UFC, por acreditar neste Projeto desde o início.</a:t>
            </a:r>
          </a:p>
        </p:txBody>
      </p:sp>
      <p:sp>
        <p:nvSpPr>
          <p:cNvPr id="22" name="Google Shape;59;p14">
            <a:extLst>
              <a:ext uri="{FF2B5EF4-FFF2-40B4-BE49-F238E27FC236}">
                <a16:creationId xmlns:a16="http://schemas.microsoft.com/office/drawing/2014/main" id="{B2EA222B-DC48-4E40-97BF-066A8C4AA0A4}"/>
              </a:ext>
            </a:extLst>
          </p:cNvPr>
          <p:cNvSpPr txBox="1">
            <a:spLocks/>
          </p:cNvSpPr>
          <p:nvPr/>
        </p:nvSpPr>
        <p:spPr>
          <a:xfrm>
            <a:off x="5014759" y="2437486"/>
            <a:ext cx="3726647" cy="173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pt-BR" b="1" dirty="0">
                <a:solidFill>
                  <a:srgbClr val="0B4AFF"/>
                </a:solidFill>
              </a:rPr>
              <a:t>Agradecemos à Equipe do Centro de Treinamento Anjos do Cuidar </a:t>
            </a:r>
            <a:r>
              <a:rPr lang="pt-BR" b="1">
                <a:solidFill>
                  <a:srgbClr val="0B4AFF"/>
                </a:solidFill>
              </a:rPr>
              <a:t>pela bem articulada </a:t>
            </a:r>
            <a:r>
              <a:rPr lang="pt-BR" b="1" dirty="0">
                <a:solidFill>
                  <a:srgbClr val="0B4AFF"/>
                </a:solidFill>
              </a:rPr>
              <a:t>parceria com o Projeto </a:t>
            </a:r>
            <a:r>
              <a:rPr lang="pt-BR" b="1" dirty="0" err="1">
                <a:solidFill>
                  <a:srgbClr val="0B4AFF"/>
                </a:solidFill>
              </a:rPr>
              <a:t>CLibrasUFC</a:t>
            </a:r>
            <a:r>
              <a:rPr lang="pt-BR" b="1" dirty="0">
                <a:solidFill>
                  <a:srgbClr val="0B4AFF"/>
                </a:solidFill>
              </a:rPr>
              <a:t>.</a:t>
            </a:r>
          </a:p>
        </p:txBody>
      </p:sp>
      <p:pic>
        <p:nvPicPr>
          <p:cNvPr id="13" name="image1.png">
            <a:extLst>
              <a:ext uri="{FF2B5EF4-FFF2-40B4-BE49-F238E27FC236}">
                <a16:creationId xmlns:a16="http://schemas.microsoft.com/office/drawing/2014/main" id="{7A14BA87-FCD1-48A2-B9B5-C3DA519A386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522451" y="971680"/>
            <a:ext cx="2415895" cy="1277503"/>
          </a:xfrm>
          <a:prstGeom prst="rect">
            <a:avLst/>
          </a:prstGeom>
          <a:ln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05658E-EC14-457E-B0DC-5BDB5C946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78" y="2183269"/>
            <a:ext cx="2235809" cy="5999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B683123-AC01-4508-BB1C-5BA0149E7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347" y="1869214"/>
            <a:ext cx="136855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REFERÊNCIAS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939114"/>
            <a:ext cx="8520600" cy="3186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BENNETT, Roy. Quote from the book 'The </a:t>
            </a:r>
            <a:r>
              <a:rPr lang="en-US" sz="1150" dirty="0" err="1">
                <a:latin typeface="Roboto"/>
                <a:ea typeface="Roboto"/>
                <a:cs typeface="Roboto"/>
                <a:sym typeface="Roboto"/>
              </a:rPr>
              <a:t>ligth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 in the heart'. </a:t>
            </a:r>
            <a:r>
              <a:rPr lang="en-US" sz="1150" b="1" dirty="0">
                <a:latin typeface="Roboto"/>
                <a:ea typeface="Roboto"/>
                <a:cs typeface="Roboto"/>
                <a:sym typeface="Roboto"/>
              </a:rPr>
              <a:t>Tenfold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1150" dirty="0" err="1">
                <a:latin typeface="Roboto"/>
                <a:ea typeface="Roboto"/>
                <a:cs typeface="Roboto"/>
                <a:sym typeface="Roboto"/>
              </a:rPr>
              <a:t>Disponível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150" dirty="0" err="1"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: &lt;https://www.tenfold.com/top-6-skills-to-achieve-mastery-in-sales&gt;. </a:t>
            </a:r>
            <a:r>
              <a:rPr lang="en-US" sz="1150" dirty="0" err="1">
                <a:latin typeface="Roboto"/>
                <a:ea typeface="Roboto"/>
                <a:cs typeface="Roboto"/>
                <a:sym typeface="Roboto"/>
              </a:rPr>
              <a:t>Acesso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150" dirty="0" err="1">
                <a:latin typeface="Roboto"/>
                <a:ea typeface="Roboto"/>
                <a:cs typeface="Roboto"/>
                <a:sym typeface="Roboto"/>
              </a:rPr>
              <a:t>em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: 18 </a:t>
            </a:r>
            <a:r>
              <a:rPr lang="en-US" sz="1150" dirty="0" err="1">
                <a:latin typeface="Roboto"/>
                <a:ea typeface="Roboto"/>
                <a:cs typeface="Roboto"/>
                <a:sym typeface="Roboto"/>
              </a:rPr>
              <a:t>fev</a:t>
            </a:r>
            <a:r>
              <a:rPr lang="en-US" sz="1150" dirty="0">
                <a:latin typeface="Roboto"/>
                <a:ea typeface="Roboto"/>
                <a:cs typeface="Roboto"/>
                <a:sym typeface="Roboto"/>
              </a:rPr>
              <a:t>. 2021.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JOHNSON, David W.; JOHNSON, Roger T.; SMITH, Karl. The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state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cooperative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learning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postsecondary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professional settings. </a:t>
            </a:r>
            <a:r>
              <a:rPr lang="pt-BR" sz="1150" b="1" dirty="0" err="1">
                <a:latin typeface="Roboto"/>
                <a:ea typeface="Roboto"/>
                <a:cs typeface="Roboto"/>
                <a:sym typeface="Roboto"/>
              </a:rPr>
              <a:t>Educational</a:t>
            </a:r>
            <a:r>
              <a:rPr lang="pt-BR" sz="115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150" b="1" dirty="0" err="1">
                <a:latin typeface="Roboto"/>
                <a:ea typeface="Roboto"/>
                <a:cs typeface="Roboto"/>
                <a:sym typeface="Roboto"/>
              </a:rPr>
              <a:t>Psychology</a:t>
            </a:r>
            <a:r>
              <a:rPr lang="pt-BR" sz="1150" b="1" dirty="0">
                <a:latin typeface="Roboto"/>
                <a:ea typeface="Roboto"/>
                <a:cs typeface="Roboto"/>
                <a:sym typeface="Roboto"/>
              </a:rPr>
              <a:t> Review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, vol. 19, pp. 23-24, 2007. Disponível em: &lt;https://link.springer.com/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article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/10.1007/s10648-006-9038-8#citeas&gt;. Acesso em: 25 jan. 2021.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SANTOS, Ana Paula de L. </a:t>
            </a:r>
            <a:r>
              <a:rPr lang="pt-BR" sz="1150" b="1" dirty="0">
                <a:latin typeface="Roboto"/>
                <a:ea typeface="Roboto"/>
                <a:cs typeface="Roboto"/>
                <a:sym typeface="Roboto"/>
              </a:rPr>
              <a:t>Libras nas mãos dos ouvintes: aprendendo uma língua visual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. Disponível em: &lt;https://core.ac.uk/download/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pdf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/225573501.pdf&gt;. Acesso em: 15 dez. 2020.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VASCONCELOS, Tony A. de S.; BARROS, Maria Patrícia L.; ARAÚJO, Aline C. S.; CORREIA, Antônia Aparecida B. A. A comunicação entre ouvintes e pessoas surdas através da Libras nos espaços públicos. </a:t>
            </a:r>
            <a:r>
              <a:rPr lang="pt-BR" sz="1150" b="1" dirty="0">
                <a:latin typeface="Roboto"/>
                <a:ea typeface="Roboto"/>
                <a:cs typeface="Roboto"/>
                <a:sym typeface="Roboto"/>
              </a:rPr>
              <a:t>Revista Semiárido De </a:t>
            </a:r>
            <a:r>
              <a:rPr lang="pt-BR" sz="1150" b="1" dirty="0" err="1">
                <a:latin typeface="Roboto"/>
                <a:ea typeface="Roboto"/>
                <a:cs typeface="Roboto"/>
                <a:sym typeface="Roboto"/>
              </a:rPr>
              <a:t>Visu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, capa, v. 4, n. 2, 2016. Disponível em: &lt;https://periodicos.ifsertao-pe.edu.br/ojs2/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index.php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semiaridodevisu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article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view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/245/164&gt;. Acesso em: 15 dez. 2020.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VIEIRA, 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Hermany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 R. </a:t>
            </a:r>
            <a:r>
              <a:rPr lang="pt-BR" sz="1150" b="1" dirty="0">
                <a:latin typeface="Roboto"/>
                <a:ea typeface="Roboto"/>
                <a:cs typeface="Roboto"/>
                <a:sym typeface="Roboto"/>
              </a:rPr>
              <a:t>Avaliação do processo de ensino e aprendizagem entre articuladores de células do programa de aprendizagem cooperativa em células estudantis da Universidade Federal do Ceará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. Dissertação (mestrado) - Universidade Federal do Ceará, Faculdade de Educação, Programa de Pós-Graduação em Educação Brasileira, 152 f., p. 9. Fortaleza, 2015. Disponível em: &lt;http://www.repositorio.ufc.br/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bitstream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pt-BR" sz="1150" dirty="0" err="1">
                <a:latin typeface="Roboto"/>
                <a:ea typeface="Roboto"/>
                <a:cs typeface="Roboto"/>
                <a:sym typeface="Roboto"/>
              </a:rPr>
              <a:t>riufc</a:t>
            </a:r>
            <a:r>
              <a:rPr lang="pt-BR" sz="1150" dirty="0">
                <a:latin typeface="Roboto"/>
                <a:ea typeface="Roboto"/>
                <a:cs typeface="Roboto"/>
                <a:sym typeface="Roboto"/>
              </a:rPr>
              <a:t>/12566/1/2015_dis_hrvieira.pdf&gt;. Acesso em: 25 jan. 2021.</a:t>
            </a:r>
            <a:endParaRPr sz="115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247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3AF4749-B953-4834-A460-AA9DF5703B6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Google Shape;64;p15"/>
          <p:cNvSpPr txBox="1"/>
          <p:nvPr/>
        </p:nvSpPr>
        <p:spPr>
          <a:xfrm>
            <a:off x="1152357" y="257396"/>
            <a:ext cx="7736400" cy="117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200" b="0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“Escute com curiosidade. Fale com honestidade. Haja com integridade.”</a:t>
            </a:r>
            <a:endParaRPr sz="3200" b="0" i="0" u="none" strike="noStrike" cap="none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" name="Google Shape;64;p15">
            <a:extLst>
              <a:ext uri="{FF2B5EF4-FFF2-40B4-BE49-F238E27FC236}">
                <a16:creationId xmlns:a16="http://schemas.microsoft.com/office/drawing/2014/main" id="{85446AA6-CEAA-4740-B26F-FF28628B8D72}"/>
              </a:ext>
            </a:extLst>
          </p:cNvPr>
          <p:cNvSpPr txBox="1"/>
          <p:nvPr/>
        </p:nvSpPr>
        <p:spPr>
          <a:xfrm>
            <a:off x="2935253" y="1316306"/>
            <a:ext cx="5537888" cy="52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Roy T. Bennett, do livro “A luz no coração”</a:t>
            </a:r>
            <a:endParaRPr sz="2200" b="0" i="0" u="none" strike="noStrike" cap="none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671AB6-AF7A-4028-AEC0-0CD3172A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3527">
            <a:off x="418037" y="2220963"/>
            <a:ext cx="4358340" cy="12094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2864009-E98E-4E12-B727-7945DEE4A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986775"/>
            <a:ext cx="3705723" cy="93652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D4EFC84-F233-4CBC-B761-393ACB7E0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477" y="3959023"/>
            <a:ext cx="1236505" cy="632800"/>
          </a:xfrm>
          <a:prstGeom prst="rect">
            <a:avLst/>
          </a:prstGeom>
        </p:spPr>
      </p:pic>
      <p:sp>
        <p:nvSpPr>
          <p:cNvPr id="9" name="Google Shape;64;p15">
            <a:extLst>
              <a:ext uri="{FF2B5EF4-FFF2-40B4-BE49-F238E27FC236}">
                <a16:creationId xmlns:a16="http://schemas.microsoft.com/office/drawing/2014/main" id="{41DF2A37-4E36-41A0-8E0B-AF18A3C59AAC}"/>
              </a:ext>
            </a:extLst>
          </p:cNvPr>
          <p:cNvSpPr txBox="1"/>
          <p:nvPr/>
        </p:nvSpPr>
        <p:spPr>
          <a:xfrm>
            <a:off x="6685346" y="4707932"/>
            <a:ext cx="2458653" cy="5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15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www.clubedelibras.ufc.br</a:t>
            </a:r>
            <a:endParaRPr sz="15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" name="Google Shape;64;p15">
            <a:extLst>
              <a:ext uri="{FF2B5EF4-FFF2-40B4-BE49-F238E27FC236}">
                <a16:creationId xmlns:a16="http://schemas.microsoft.com/office/drawing/2014/main" id="{24B68593-17CB-4A46-AC53-3A00426E7341}"/>
              </a:ext>
            </a:extLst>
          </p:cNvPr>
          <p:cNvSpPr txBox="1"/>
          <p:nvPr/>
        </p:nvSpPr>
        <p:spPr>
          <a:xfrm>
            <a:off x="6880099" y="4455036"/>
            <a:ext cx="1956406" cy="50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145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rPr>
              <a:t>@ClubedeLibrasUFC</a:t>
            </a:r>
            <a:endParaRPr sz="145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4BA5393-70A5-439F-BDF1-D6B3D0E04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724" y="2232558"/>
            <a:ext cx="3984117" cy="2910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E0E7B63-6EB2-4B8C-8649-FBE962986AAE}"/>
              </a:ext>
            </a:extLst>
          </p:cNvPr>
          <p:cNvSpPr/>
          <p:nvPr/>
        </p:nvSpPr>
        <p:spPr>
          <a:xfrm>
            <a:off x="395416" y="2118134"/>
            <a:ext cx="2953265" cy="3357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1703136"/>
            <a:ext cx="5248841" cy="2348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pt-BR" b="1" dirty="0">
                <a:latin typeface="Roboto"/>
                <a:ea typeface="Roboto"/>
                <a:cs typeface="Roboto"/>
                <a:sym typeface="Roboto"/>
              </a:rPr>
              <a:t>Apresentação Oral referente ao</a:t>
            </a:r>
            <a:br>
              <a:rPr lang="pt-BR" b="1" dirty="0">
                <a:latin typeface="Roboto"/>
                <a:ea typeface="Roboto"/>
                <a:cs typeface="Roboto"/>
                <a:sym typeface="Roboto"/>
              </a:rPr>
            </a:br>
            <a:r>
              <a:rPr lang="pt-BR" b="1" dirty="0">
                <a:latin typeface="Roboto"/>
                <a:ea typeface="Roboto"/>
                <a:cs typeface="Roboto"/>
                <a:sym typeface="Roboto"/>
              </a:rPr>
              <a:t>Projeto Clube de Libras UFC</a:t>
            </a:r>
            <a:br>
              <a:rPr lang="pt-BR" b="1" dirty="0">
                <a:latin typeface="Roboto"/>
                <a:ea typeface="Roboto"/>
                <a:cs typeface="Roboto"/>
                <a:sym typeface="Roboto"/>
              </a:rPr>
            </a:br>
            <a:r>
              <a:rPr lang="pt-BR" b="1" dirty="0">
                <a:latin typeface="Roboto"/>
                <a:ea typeface="Roboto"/>
                <a:cs typeface="Roboto"/>
                <a:sym typeface="Roboto"/>
              </a:rPr>
              <a:t>XXIX Encontro de Extensão – EU 2020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pt-BR" sz="1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pt-BR" sz="1700" dirty="0">
                <a:latin typeface="Roboto"/>
                <a:ea typeface="Roboto"/>
                <a:cs typeface="Roboto"/>
                <a:sym typeface="Roboto"/>
              </a:rPr>
              <a:t>Autora: Geisiele Cavalcante de Sousa</a:t>
            </a:r>
            <a:br>
              <a:rPr lang="pt-BR" sz="1700" dirty="0">
                <a:latin typeface="Roboto"/>
                <a:ea typeface="Roboto"/>
                <a:cs typeface="Roboto"/>
                <a:sym typeface="Roboto"/>
              </a:rPr>
            </a:br>
            <a:r>
              <a:rPr lang="pt-BR" sz="1700" dirty="0">
                <a:latin typeface="Roboto"/>
                <a:ea typeface="Roboto"/>
                <a:cs typeface="Roboto"/>
                <a:sym typeface="Roboto"/>
              </a:rPr>
              <a:t>Orientadora (Coordenadora do Projeto): Karen Clark</a:t>
            </a:r>
          </a:p>
          <a:p>
            <a:pPr marL="1162050" lvl="0" indent="-1162050" algn="l" rtl="0">
              <a:spcBef>
                <a:spcPts val="0"/>
              </a:spcBef>
              <a:buNone/>
            </a:pPr>
            <a:r>
              <a:rPr lang="pt-BR" sz="1700" dirty="0">
                <a:latin typeface="Roboto"/>
                <a:ea typeface="Roboto"/>
                <a:cs typeface="Roboto"/>
                <a:sym typeface="Roboto"/>
              </a:rPr>
              <a:t>Coautores: Daniel Lima, Mariana Lima e </a:t>
            </a:r>
          </a:p>
          <a:p>
            <a:pPr marL="1074738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700" dirty="0">
                <a:latin typeface="Roboto"/>
                <a:ea typeface="Roboto"/>
                <a:cs typeface="Roboto"/>
                <a:sym typeface="Roboto"/>
              </a:rPr>
              <a:t>Marilene Munguba</a:t>
            </a:r>
            <a:endParaRPr sz="17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BCE843E-E62B-43AD-8A0C-779C476A1FDB}"/>
              </a:ext>
            </a:extLst>
          </p:cNvPr>
          <p:cNvSpPr/>
          <p:nvPr/>
        </p:nvSpPr>
        <p:spPr>
          <a:xfrm>
            <a:off x="6190735" y="-1"/>
            <a:ext cx="2953265" cy="4423719"/>
          </a:xfrm>
          <a:prstGeom prst="rect">
            <a:avLst/>
          </a:prstGeom>
          <a:solidFill>
            <a:srgbClr val="F25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158719"/>
            <a:ext cx="6064386" cy="1544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latin typeface="Roboto Black"/>
                <a:ea typeface="Roboto Black"/>
                <a:cs typeface="Roboto Black"/>
                <a:sym typeface="Roboto Black"/>
              </a:rPr>
              <a:t>O interesse de ouvintes no aprendizado da Libras: compreendendo a necessidade de uma interação significativa com a comunidade surda</a:t>
            </a:r>
            <a:endParaRPr sz="23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938BF7-846E-4B82-B860-716E017ED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541" y="1229466"/>
            <a:ext cx="3492949" cy="1964784"/>
          </a:xfrm>
          <a:prstGeom prst="rect">
            <a:avLst/>
          </a:prstGeom>
        </p:spPr>
      </p:pic>
      <p:sp>
        <p:nvSpPr>
          <p:cNvPr id="10" name="Google Shape;59;p14">
            <a:extLst>
              <a:ext uri="{FF2B5EF4-FFF2-40B4-BE49-F238E27FC236}">
                <a16:creationId xmlns:a16="http://schemas.microsoft.com/office/drawing/2014/main" id="{808A1036-07B6-4B25-96C8-AA67E02E5B10}"/>
              </a:ext>
            </a:extLst>
          </p:cNvPr>
          <p:cNvSpPr txBox="1">
            <a:spLocks/>
          </p:cNvSpPr>
          <p:nvPr/>
        </p:nvSpPr>
        <p:spPr>
          <a:xfrm>
            <a:off x="6190735" y="3194250"/>
            <a:ext cx="2862755" cy="10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pt-B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Foto de uma das turmas 2020 do Centro de Treinamento Anjos do Cuidar, em 12/11/2020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INTRODUÇÃO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978269"/>
            <a:ext cx="5434192" cy="3186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Breve história do Projeto Clube de Libras UFC.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Interesse dos ouvintes no aprendizado da Língua Brasileira de Sinais (Libras).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O impacto do ensino de Libras para sociedade.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Pesquisa qualitativa realizada nas duas turmas que ocorreram no Centro de Treinamento Anjos do Cuidar (19 participantes).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C88068-7430-4416-82B0-2A47E9AE79FD}"/>
              </a:ext>
            </a:extLst>
          </p:cNvPr>
          <p:cNvSpPr/>
          <p:nvPr/>
        </p:nvSpPr>
        <p:spPr>
          <a:xfrm>
            <a:off x="6190735" y="-1"/>
            <a:ext cx="2953265" cy="4423719"/>
          </a:xfrm>
          <a:prstGeom prst="rect">
            <a:avLst/>
          </a:prstGeom>
          <a:solidFill>
            <a:srgbClr val="EC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157640-6A13-4DB5-A387-A7CDAD85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585" y="208572"/>
            <a:ext cx="2213971" cy="166047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24A503F-0499-48D8-AFBC-C284FBCC77C1}"/>
              </a:ext>
            </a:extLst>
          </p:cNvPr>
          <p:cNvSpPr/>
          <p:nvPr/>
        </p:nvSpPr>
        <p:spPr>
          <a:xfrm>
            <a:off x="6635579" y="1526751"/>
            <a:ext cx="2508422" cy="1181685"/>
          </a:xfrm>
          <a:prstGeom prst="rect">
            <a:avLst/>
          </a:prstGeom>
          <a:solidFill>
            <a:srgbClr val="EC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9DA94B-2A8E-498D-A7B2-D47738A7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145" y="1658086"/>
            <a:ext cx="2298358" cy="1236358"/>
          </a:xfrm>
          <a:prstGeom prst="rect">
            <a:avLst/>
          </a:prstGeom>
        </p:spPr>
      </p:pic>
      <p:sp>
        <p:nvSpPr>
          <p:cNvPr id="11" name="Google Shape;59;p14">
            <a:extLst>
              <a:ext uri="{FF2B5EF4-FFF2-40B4-BE49-F238E27FC236}">
                <a16:creationId xmlns:a16="http://schemas.microsoft.com/office/drawing/2014/main" id="{793DE47C-1434-4650-A07C-ECF68B1EEBB8}"/>
              </a:ext>
            </a:extLst>
          </p:cNvPr>
          <p:cNvSpPr txBox="1">
            <a:spLocks/>
          </p:cNvSpPr>
          <p:nvPr/>
        </p:nvSpPr>
        <p:spPr>
          <a:xfrm>
            <a:off x="6190735" y="2882060"/>
            <a:ext cx="2862755" cy="12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pt-BR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Foto acima do CH1, onde se localiza o DELLES/UFC, setor no qual foi procedida à seleção de Bolsistas e Voluntários (foto abaixo) para o Projeto, em 12/11/2020</a:t>
            </a:r>
          </a:p>
        </p:txBody>
      </p:sp>
    </p:spTree>
    <p:extLst>
      <p:ext uri="{BB962C8B-B14F-4D97-AF65-F5344CB8AC3E}">
        <p14:creationId xmlns:p14="http://schemas.microsoft.com/office/powerpoint/2010/main" val="9556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OBJETIVOS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939114"/>
            <a:ext cx="8078538" cy="3186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Inicialmente o objetivo do Projeto Clube de Libras UFC era difundir o aprendizado da Libras entre os servidores da UFC e também para a sociedade cearense, por meio da metodologia de Aprendizagem Cooperativa.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Em virtude da Covid-19, foi necessário reprogramar as atividades. Como os servidores da UFC passaram a realizar atividades remotas e/ou realizaram rodízio em 2020, dificultando uma possível formação de turma, procurou-se focar na sociedade como um todo.</a:t>
            </a:r>
          </a:p>
        </p:txBody>
      </p:sp>
    </p:spTree>
    <p:extLst>
      <p:ext uri="{BB962C8B-B14F-4D97-AF65-F5344CB8AC3E}">
        <p14:creationId xmlns:p14="http://schemas.microsoft.com/office/powerpoint/2010/main" val="387132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METODOLOGIA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790830"/>
            <a:ext cx="6113814" cy="3719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pt-BR" sz="1750" dirty="0"/>
              <a:t>Foram utilizados dois elementos da Aprendizagem Cooperativa no processo de ensino da Libras: </a:t>
            </a:r>
            <a:r>
              <a:rPr lang="pt-BR" sz="1750" b="1" dirty="0"/>
              <a:t>Interdependência Positiva</a:t>
            </a:r>
            <a:r>
              <a:rPr lang="pt-BR" sz="1750" dirty="0"/>
              <a:t> e </a:t>
            </a:r>
            <a:r>
              <a:rPr lang="pt-BR" sz="1750" b="1" dirty="0"/>
              <a:t>Estímulo das Habilidades Sociais</a:t>
            </a:r>
            <a:r>
              <a:rPr lang="pt-BR" sz="1750" dirty="0"/>
              <a:t> </a:t>
            </a:r>
            <a:r>
              <a:rPr lang="fr-FR" sz="1750" dirty="0"/>
              <a:t>(JOHNSON </a:t>
            </a:r>
            <a:r>
              <a:rPr lang="fr-FR" sz="1750" i="1" dirty="0"/>
              <a:t>et al.</a:t>
            </a:r>
            <a:r>
              <a:rPr lang="fr-FR" sz="1750" dirty="0"/>
              <a:t>, 2007; VIEIRA, 2015).</a:t>
            </a:r>
            <a:endParaRPr lang="pt-BR" sz="1750" dirty="0"/>
          </a:p>
          <a:p>
            <a:pPr marL="285750" lvl="0" indent="-285750">
              <a:spcAft>
                <a:spcPts val="1100"/>
              </a:spcAft>
              <a:buFont typeface="Wingdings" panose="05000000000000000000" pitchFamily="2" charset="2"/>
              <a:buChar char="Ø"/>
            </a:pPr>
            <a:r>
              <a:rPr lang="pt-BR" sz="1750" dirty="0"/>
              <a:t>A considerável maioria das atividades realizadas nos encontros do </a:t>
            </a:r>
            <a:r>
              <a:rPr lang="pt-BR" sz="1750" dirty="0" err="1"/>
              <a:t>CLibrasUFC</a:t>
            </a:r>
            <a:r>
              <a:rPr lang="pt-BR" sz="1750" dirty="0"/>
              <a:t> articulavam os participantes em duplas para a criação de diálogos, assimilação de sinais de uma determinada música ou participação de dinâmicas gerando interdependência no processo de aprendizagem.</a:t>
            </a:r>
            <a:endParaRPr sz="17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59;p14">
            <a:extLst>
              <a:ext uri="{FF2B5EF4-FFF2-40B4-BE49-F238E27FC236}">
                <a16:creationId xmlns:a16="http://schemas.microsoft.com/office/drawing/2014/main" id="{5319E1E9-C4ED-4C8C-9B78-46612BB7CC07}"/>
              </a:ext>
            </a:extLst>
          </p:cNvPr>
          <p:cNvSpPr txBox="1">
            <a:spLocks/>
          </p:cNvSpPr>
          <p:nvPr/>
        </p:nvSpPr>
        <p:spPr>
          <a:xfrm>
            <a:off x="6872387" y="3215040"/>
            <a:ext cx="2121349" cy="75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pt-BR" sz="15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fr-FR" sz="15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Johnson </a:t>
            </a:r>
            <a:r>
              <a:rPr lang="fr-FR" sz="1500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et al. </a:t>
            </a:r>
            <a:r>
              <a:rPr lang="fr-FR" sz="15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(2007) e Vieira (2015).</a:t>
            </a:r>
            <a:endParaRPr lang="pt-BR" sz="15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B91BA8-8045-464B-AA9C-A31ABB60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437" y="801277"/>
            <a:ext cx="2389265" cy="24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RESULTADOS </a:t>
            </a:r>
            <a:r>
              <a:rPr lang="pt-BR" sz="2000" dirty="0">
                <a:latin typeface="Roboto Black"/>
                <a:ea typeface="Roboto Black"/>
                <a:cs typeface="Roboto Black"/>
                <a:sym typeface="Roboto Black"/>
              </a:rPr>
              <a:t>(Perspectiva do Projeto)</a:t>
            </a:r>
            <a:endParaRPr sz="20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1" y="939114"/>
            <a:ext cx="6509230" cy="348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pt-BR" sz="1750" dirty="0"/>
              <a:t>Foi evidenciado, tanto nos bate-papos em sala como na pesquisa na avaliação realizada no último encontro que os participantes:</a:t>
            </a:r>
          </a:p>
          <a:p>
            <a:pPr marL="285750" indent="-285750">
              <a:spcAft>
                <a:spcPts val="600"/>
              </a:spcAft>
            </a:pPr>
            <a:r>
              <a:rPr lang="pt-BR" sz="1750" dirty="0"/>
              <a:t>Tiveram proveito do conhecimento;</a:t>
            </a:r>
          </a:p>
          <a:p>
            <a:pPr marL="285750" indent="-285750">
              <a:spcAft>
                <a:spcPts val="600"/>
              </a:spcAft>
            </a:pPr>
            <a:r>
              <a:rPr lang="pt-BR" sz="1750" dirty="0"/>
              <a:t>Despertaram para uma nova visão do sujeito surdo e sua comunidade, favorecendo a quebra de alguns preconceitos; e</a:t>
            </a:r>
          </a:p>
          <a:p>
            <a:pPr marL="285750" indent="-285750">
              <a:spcAft>
                <a:spcPts val="600"/>
              </a:spcAft>
            </a:pPr>
            <a:r>
              <a:rPr lang="pt-BR" sz="1750" dirty="0"/>
              <a:t>Consideraram válido o conhecimento para sua vida pessoal e profissional, almejando inclusive prosseguir expandindo seu conhecimento sobre a Libras.</a:t>
            </a:r>
            <a:endParaRPr sz="175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9D1931A-6348-4222-90FC-DD584AD31C91}"/>
              </a:ext>
            </a:extLst>
          </p:cNvPr>
          <p:cNvSpPr/>
          <p:nvPr/>
        </p:nvSpPr>
        <p:spPr>
          <a:xfrm>
            <a:off x="7006280" y="-1"/>
            <a:ext cx="2137719" cy="4423719"/>
          </a:xfrm>
          <a:prstGeom prst="rect">
            <a:avLst/>
          </a:prstGeom>
          <a:solidFill>
            <a:srgbClr val="0B4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9;p14">
            <a:extLst>
              <a:ext uri="{FF2B5EF4-FFF2-40B4-BE49-F238E27FC236}">
                <a16:creationId xmlns:a16="http://schemas.microsoft.com/office/drawing/2014/main" id="{7A218200-8709-4A01-9190-A9C252B83622}"/>
              </a:ext>
            </a:extLst>
          </p:cNvPr>
          <p:cNvSpPr txBox="1">
            <a:spLocks/>
          </p:cNvSpPr>
          <p:nvPr/>
        </p:nvSpPr>
        <p:spPr>
          <a:xfrm>
            <a:off x="6190735" y="2882060"/>
            <a:ext cx="2862755" cy="12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endParaRPr lang="pt-BR" sz="15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59;p14">
            <a:extLst>
              <a:ext uri="{FF2B5EF4-FFF2-40B4-BE49-F238E27FC236}">
                <a16:creationId xmlns:a16="http://schemas.microsoft.com/office/drawing/2014/main" id="{4FDA1927-267E-426E-9F3A-EA3B0EE064CF}"/>
              </a:ext>
            </a:extLst>
          </p:cNvPr>
          <p:cNvSpPr txBox="1">
            <a:spLocks/>
          </p:cNvSpPr>
          <p:nvPr/>
        </p:nvSpPr>
        <p:spPr>
          <a:xfrm>
            <a:off x="7142205" y="2729160"/>
            <a:ext cx="2001795" cy="153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pt-BR" sz="15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Mayara Oliveira, voluntária do Projeto, compartilhou um pouco de sua vivência como surda, em 3/12/2020.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DE41BD-C535-47D1-AA0F-990D42F06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931" y="94009"/>
            <a:ext cx="1782227" cy="26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9;p14">
            <a:extLst>
              <a:ext uri="{FF2B5EF4-FFF2-40B4-BE49-F238E27FC236}">
                <a16:creationId xmlns:a16="http://schemas.microsoft.com/office/drawing/2014/main" id="{E9B448AF-0F0F-4AE6-B110-9054DD672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840260"/>
            <a:ext cx="6212668" cy="3186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Sentimento de ter promovido mais inclusão, participando do processo de aprendizagem da Libras por parte dos participantes do </a:t>
            </a:r>
            <a:r>
              <a:rPr lang="pt-BR" dirty="0" err="1"/>
              <a:t>CLibrasUFC</a:t>
            </a:r>
            <a:r>
              <a:rPr lang="pt-BR" dirty="0"/>
              <a:t>, tendo inclusive abordado aspectos referentes ao sujeito surdo e a cultura de sua comunidade e promovendo mais valorização da Língua Brasileira de Sinais.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Sentimento de muita empolgação com todas as vivências no aprendizado da Libras, e na troca de saberes sobre a comunidade surda.</a:t>
            </a:r>
          </a:p>
        </p:txBody>
      </p:sp>
      <p:sp>
        <p:nvSpPr>
          <p:cNvPr id="9" name="Google Shape;58;p14">
            <a:extLst>
              <a:ext uri="{FF2B5EF4-FFF2-40B4-BE49-F238E27FC236}">
                <a16:creationId xmlns:a16="http://schemas.microsoft.com/office/drawing/2014/main" id="{66CEC821-A1E6-4C84-AB9A-0EC93D18DCDF}"/>
              </a:ext>
            </a:extLst>
          </p:cNvPr>
          <p:cNvSpPr txBox="1">
            <a:spLocks/>
          </p:cNvSpPr>
          <p:nvPr/>
        </p:nvSpPr>
        <p:spPr>
          <a:xfrm>
            <a:off x="311700" y="257576"/>
            <a:ext cx="8520600" cy="58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RESULTADOS </a:t>
            </a:r>
            <a:r>
              <a:rPr lang="pt-BR" sz="2000" dirty="0">
                <a:latin typeface="Roboto Black"/>
                <a:ea typeface="Roboto Black"/>
                <a:cs typeface="Roboto Black"/>
                <a:sym typeface="Roboto Black"/>
              </a:rPr>
              <a:t>(Perspectiva da Bolsista)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A6E39B2-0FBB-47FF-A558-3E7F7AA1B856}"/>
              </a:ext>
            </a:extLst>
          </p:cNvPr>
          <p:cNvSpPr/>
          <p:nvPr/>
        </p:nvSpPr>
        <p:spPr>
          <a:xfrm>
            <a:off x="6956854" y="-1"/>
            <a:ext cx="2187146" cy="4423719"/>
          </a:xfrm>
          <a:prstGeom prst="rect">
            <a:avLst/>
          </a:prstGeom>
          <a:solidFill>
            <a:srgbClr val="F3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0E588D-38CD-4768-BDAB-A561B39D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61" y="257576"/>
            <a:ext cx="1924441" cy="2894570"/>
          </a:xfrm>
          <a:prstGeom prst="rect">
            <a:avLst/>
          </a:prstGeom>
        </p:spPr>
      </p:pic>
      <p:sp>
        <p:nvSpPr>
          <p:cNvPr id="13" name="Google Shape;59;p14">
            <a:extLst>
              <a:ext uri="{FF2B5EF4-FFF2-40B4-BE49-F238E27FC236}">
                <a16:creationId xmlns:a16="http://schemas.microsoft.com/office/drawing/2014/main" id="{973EE2BA-4C14-45F7-A2D2-EE03FC11408E}"/>
              </a:ext>
            </a:extLst>
          </p:cNvPr>
          <p:cNvSpPr txBox="1">
            <a:spLocks/>
          </p:cNvSpPr>
          <p:nvPr/>
        </p:nvSpPr>
        <p:spPr>
          <a:xfrm>
            <a:off x="7030996" y="3138617"/>
            <a:ext cx="2001795" cy="127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00000"/>
              </a:lnSpc>
              <a:buFont typeface="Arial"/>
              <a:buNone/>
            </a:pPr>
            <a:r>
              <a:rPr lang="pt-BR" sz="15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Bolsista </a:t>
            </a:r>
            <a:r>
              <a:rPr lang="pt-BR" sz="1500" dirty="0" err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Geisiele</a:t>
            </a:r>
            <a:r>
              <a:rPr lang="pt-BR" sz="15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Cavalcante demonstrando os sinais da Libras, em 5/11/2020.</a:t>
            </a:r>
          </a:p>
        </p:txBody>
      </p:sp>
    </p:spTree>
    <p:extLst>
      <p:ext uri="{BB962C8B-B14F-4D97-AF65-F5344CB8AC3E}">
        <p14:creationId xmlns:p14="http://schemas.microsoft.com/office/powerpoint/2010/main" val="2088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CONCLUSÕES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939114"/>
            <a:ext cx="8832300" cy="3186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Podemos enxergar que uma simples iniciativa de ensino da Libras é capaz de promover um pequeno despertar, no sentido de mudar a visão de alguns a respeito do sujeito surdo, sua língua, cultura e comunidade. 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100% dos participantes pontuou que o aprendizado de Libras é muito relevante, com repercussões na vida profissional, além de facilitar a comunicação com pessoas surdas e usuários da Língua Brasileira de Sinais.</a:t>
            </a:r>
          </a:p>
          <a:p>
            <a:pPr marL="342900" lvl="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pt-BR" dirty="0"/>
              <a:t>Dentre os pesquisados, a expressiva maioria (94,4%) manifestou o interesse de prosseguir em praticando/estudando a Libras.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810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257576"/>
            <a:ext cx="8520600" cy="58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latin typeface="Roboto Black"/>
                <a:ea typeface="Roboto Black"/>
                <a:cs typeface="Roboto Black"/>
                <a:sym typeface="Roboto Black"/>
              </a:rPr>
              <a:t>AULAS REMOTAS HOJE</a:t>
            </a:r>
            <a:endParaRPr sz="3200" dirty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517996" y="1056291"/>
            <a:ext cx="6264876" cy="1385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pt-BR" dirty="0"/>
              <a:t>A voluntária </a:t>
            </a:r>
            <a:r>
              <a:rPr lang="pt-BR" dirty="0" err="1"/>
              <a:t>Janyelle</a:t>
            </a:r>
            <a:r>
              <a:rPr lang="pt-BR" dirty="0"/>
              <a:t> Varela tem ministrado aulas de Libras para duas turmas vinculadas ao Centro de Treinamento Anjos do Cuidar, sendo acompanhada por </a:t>
            </a:r>
            <a:r>
              <a:rPr lang="pt-BR" dirty="0" err="1"/>
              <a:t>Geisiele</a:t>
            </a:r>
            <a:r>
              <a:rPr lang="pt-BR" dirty="0"/>
              <a:t> Cavalcante.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F19713-1343-4A94-8B6C-EF94648C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60" y="1034773"/>
            <a:ext cx="1870756" cy="1408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68C975-FC50-4661-90EA-C3EE81E7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447" y="2598728"/>
            <a:ext cx="2570853" cy="15899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883C83-379E-4B7D-8044-969AFF887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490" y="2962841"/>
            <a:ext cx="1584607" cy="9061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93164A-C485-404B-A3F6-32751BD70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988" y="2598728"/>
            <a:ext cx="954909" cy="802367"/>
          </a:xfrm>
          <a:prstGeom prst="rect">
            <a:avLst/>
          </a:prstGeom>
        </p:spPr>
      </p:pic>
      <p:cxnSp>
        <p:nvCxnSpPr>
          <p:cNvPr id="12" name="Conector: Curvo 11">
            <a:extLst>
              <a:ext uri="{FF2B5EF4-FFF2-40B4-BE49-F238E27FC236}">
                <a16:creationId xmlns:a16="http://schemas.microsoft.com/office/drawing/2014/main" id="{6D4A8461-4015-4C84-9DAC-7918BC6D94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81542" y="2519811"/>
            <a:ext cx="666353" cy="390366"/>
          </a:xfrm>
          <a:prstGeom prst="curvedConnector3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C70CB9A0-F122-4051-B57D-BD640EF3AB1A}"/>
              </a:ext>
            </a:extLst>
          </p:cNvPr>
          <p:cNvCxnSpPr>
            <a:cxnSpLocks/>
          </p:cNvCxnSpPr>
          <p:nvPr/>
        </p:nvCxnSpPr>
        <p:spPr>
          <a:xfrm>
            <a:off x="7546873" y="3087079"/>
            <a:ext cx="626009" cy="471229"/>
          </a:xfrm>
          <a:prstGeom prst="curvedConnector3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CF74EAA3-517E-4224-8DE4-C343B3B6B60F}"/>
              </a:ext>
            </a:extLst>
          </p:cNvPr>
          <p:cNvSpPr/>
          <p:nvPr/>
        </p:nvSpPr>
        <p:spPr>
          <a:xfrm>
            <a:off x="5906821" y="3990626"/>
            <a:ext cx="2925479" cy="308450"/>
          </a:xfrm>
          <a:prstGeom prst="rect">
            <a:avLst/>
          </a:prstGeom>
          <a:solidFill>
            <a:srgbClr val="0B4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Google Shape;59;p14">
            <a:extLst>
              <a:ext uri="{FF2B5EF4-FFF2-40B4-BE49-F238E27FC236}">
                <a16:creationId xmlns:a16="http://schemas.microsoft.com/office/drawing/2014/main" id="{695556D5-360A-42B4-96C3-B908B4837188}"/>
              </a:ext>
            </a:extLst>
          </p:cNvPr>
          <p:cNvSpPr txBox="1">
            <a:spLocks/>
          </p:cNvSpPr>
          <p:nvPr/>
        </p:nvSpPr>
        <p:spPr>
          <a:xfrm>
            <a:off x="5906821" y="3911231"/>
            <a:ext cx="3132438" cy="43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www.clubedelibras.ufc.br</a:t>
            </a:r>
          </a:p>
        </p:txBody>
      </p:sp>
      <p:sp>
        <p:nvSpPr>
          <p:cNvPr id="22" name="Google Shape;59;p14">
            <a:extLst>
              <a:ext uri="{FF2B5EF4-FFF2-40B4-BE49-F238E27FC236}">
                <a16:creationId xmlns:a16="http://schemas.microsoft.com/office/drawing/2014/main" id="{B2EA222B-DC48-4E40-97BF-066A8C4AA0A4}"/>
              </a:ext>
            </a:extLst>
          </p:cNvPr>
          <p:cNvSpPr txBox="1">
            <a:spLocks/>
          </p:cNvSpPr>
          <p:nvPr/>
        </p:nvSpPr>
        <p:spPr>
          <a:xfrm>
            <a:off x="402953" y="2851047"/>
            <a:ext cx="5131230" cy="113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pt-BR" b="1" dirty="0">
                <a:solidFill>
                  <a:srgbClr val="0B4AFF"/>
                </a:solidFill>
              </a:rPr>
              <a:t>Convidamos a todos para conhecerem o site do Projeto e se inscreverem/seguirem nossos canais no Youtube e Instagram.</a:t>
            </a:r>
          </a:p>
        </p:txBody>
      </p:sp>
    </p:spTree>
    <p:extLst>
      <p:ext uri="{BB962C8B-B14F-4D97-AF65-F5344CB8AC3E}">
        <p14:creationId xmlns:p14="http://schemas.microsoft.com/office/powerpoint/2010/main" val="24533652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1086</Words>
  <Application>Microsoft Office PowerPoint</Application>
  <PresentationFormat>Apresentação na tela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Wingdings</vt:lpstr>
      <vt:lpstr>Roboto Black</vt:lpstr>
      <vt:lpstr>Roboto</vt:lpstr>
      <vt:lpstr>Simple Light</vt:lpstr>
      <vt:lpstr>Apresentação do PowerPoint</vt:lpstr>
      <vt:lpstr>O interesse de ouvintes no aprendizado da Libras: compreendendo a necessidade de uma interação significativa com a comunidade surda</vt:lpstr>
      <vt:lpstr>INTRODUÇÃO</vt:lpstr>
      <vt:lpstr>OBJETIVOS</vt:lpstr>
      <vt:lpstr>METODOLOGIA</vt:lpstr>
      <vt:lpstr>RESULTADOS (Perspectiva do Projeto)</vt:lpstr>
      <vt:lpstr>Apresentação do PowerPoint</vt:lpstr>
      <vt:lpstr>CONCLUSÕES</vt:lpstr>
      <vt:lpstr>AULAS REMOTAS HOJE</vt:lpstr>
      <vt:lpstr>AGRADECIMENTOS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Karen Rachel</dc:creator>
  <cp:lastModifiedBy>Karen Rachel</cp:lastModifiedBy>
  <cp:revision>36</cp:revision>
  <dcterms:modified xsi:type="dcterms:W3CDTF">2021-04-12T10:59:53Z</dcterms:modified>
</cp:coreProperties>
</file>